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1140" r:id="rId3"/>
    <p:sldId id="1142" r:id="rId4"/>
    <p:sldId id="1151" r:id="rId5"/>
    <p:sldId id="1152" r:id="rId6"/>
    <p:sldId id="1143" r:id="rId7"/>
    <p:sldId id="1153" r:id="rId8"/>
    <p:sldId id="1144" r:id="rId9"/>
    <p:sldId id="1154" r:id="rId10"/>
    <p:sldId id="1145" r:id="rId11"/>
    <p:sldId id="1155" r:id="rId12"/>
    <p:sldId id="1146"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2</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social environment in the coming age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generation’s value, but families have the deeper effect on children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right values from our parents can finally lead us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24207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confirms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decides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influences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proves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4533" y="2492773"/>
            <a:ext cx="407484" cy="461665"/>
          </a:xfrm>
          <a:prstGeom prst="rect">
            <a:avLst/>
          </a:prstGeom>
        </p:spPr>
        <p:txBody>
          <a:bodyPr wrap="none">
            <a:spAutoFit/>
          </a:bodyPr>
          <a:lstStyle/>
          <a:p>
            <a:r>
              <a:rPr lang="en-US" altLang="zh-CN" sz="2400" dirty="0"/>
              <a:t>C</a:t>
            </a:r>
            <a:endParaRPr lang="zh-CN" altLang="en-US" dirty="0"/>
          </a:p>
        </p:txBody>
      </p:sp>
      <p:sp>
        <p:nvSpPr>
          <p:cNvPr id="6" name="内容占位符 9"/>
          <p:cNvSpPr txBox="1">
            <a:spLocks/>
          </p:cNvSpPr>
          <p:nvPr/>
        </p:nvSpPr>
        <p:spPr bwMode="auto">
          <a:xfrm>
            <a:off x="360854" y="299095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考查动词辨析。句意：未来时代的社会环境影响着每一代人的价值观</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但家庭对孩子的影响更大。</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confirm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确认；</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decide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决定；</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influence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影响；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prove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证明。根据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“...each generation’s value, but families have the deeper effect on children.”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环境会影响人的价值观。故选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social environment in the coming age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generation’s value, but families have the deeper effect on children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right values from our parents can finally lead us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24207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 up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grow up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turn up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hurry up</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350" y="2501482"/>
            <a:ext cx="389850" cy="461665"/>
          </a:xfrm>
          <a:prstGeom prst="rect">
            <a:avLst/>
          </a:prstGeom>
        </p:spPr>
        <p:txBody>
          <a:bodyPr wrap="none">
            <a:spAutoFit/>
          </a:bodyPr>
          <a:lstStyle/>
          <a:p>
            <a:r>
              <a:rPr lang="en-US" altLang="zh-CN" sz="2400" dirty="0"/>
              <a:t>B</a:t>
            </a:r>
            <a:endParaRPr lang="zh-CN" altLang="en-US" dirty="0"/>
          </a:p>
        </p:txBody>
      </p:sp>
      <p:sp>
        <p:nvSpPr>
          <p:cNvPr id="6" name="内容占位符 10"/>
          <p:cNvSpPr txBox="1">
            <a:spLocks/>
          </p:cNvSpPr>
          <p:nvPr/>
        </p:nvSpPr>
        <p:spPr bwMode="auto">
          <a:xfrm>
            <a:off x="360854" y="299095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考查动词短语辨析。句意：父母正确的价值观最终会引导我们成长。</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look up</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向上看；</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grow up</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长大；</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turn up</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调大（</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声音</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hurry up</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快点。根据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right values from our parents can finally lead us to...”</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父母正确的价值观会让人成长。故</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61045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believe in truth because my parents raise me to do so, even though sometimes my opinions are different from theirs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believe in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my parents set me good examples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cure the sick and visit the lonely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believe in working hard because my parents devote themselves to the society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Good values from my family have shaped me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I will pass them on to my kids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5"/>
          <p:cNvSpPr txBox="1">
            <a:spLocks/>
          </p:cNvSpPr>
          <p:nvPr/>
        </p:nvSpPr>
        <p:spPr bwMode="auto">
          <a:xfrm>
            <a:off x="360854" y="35008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kindness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fitness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carefulness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happiness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242" y="3590054"/>
            <a:ext cx="407484" cy="461665"/>
          </a:xfrm>
          <a:prstGeom prst="rect">
            <a:avLst/>
          </a:prstGeom>
        </p:spPr>
        <p:txBody>
          <a:bodyPr wrap="none">
            <a:spAutoFit/>
          </a:bodyPr>
          <a:lstStyle/>
          <a:p>
            <a:r>
              <a:rPr lang="en-US" altLang="zh-CN" sz="2400" dirty="0"/>
              <a:t>A</a:t>
            </a:r>
            <a:endParaRPr lang="zh-CN" altLang="en-US" dirty="0"/>
          </a:p>
        </p:txBody>
      </p:sp>
      <p:sp>
        <p:nvSpPr>
          <p:cNvPr id="6" name="内容占位符 11"/>
          <p:cNvSpPr txBox="1">
            <a:spLocks/>
          </p:cNvSpPr>
          <p:nvPr/>
        </p:nvSpPr>
        <p:spPr bwMode="auto">
          <a:xfrm>
            <a:off x="360854" y="40490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考查名词辨析。句意：我相信善良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因为我的父母给我树立了好榜样。</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kindness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善良；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fitness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适合；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carefulness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仔细；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happiness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幸福。根据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cure the sick and visit the lonely.”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父母会治愈病人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拜访孤独的人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可见他们很善良。故选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4637"/>
            <a:ext cx="11485848" cy="1200329"/>
          </a:xfrm>
        </p:spPr>
        <p:txBody>
          <a:bodyPr/>
          <a:lstStyle/>
          <a:p>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作者以自己的经历告诉我们父母正确的价值观会对孩子产生很大的影响。</a:t>
            </a:r>
            <a:endParaRPr lang="zh-CN" altLang="en-US" dirty="0"/>
          </a:p>
        </p:txBody>
      </p:sp>
      <p:pic>
        <p:nvPicPr>
          <p:cNvPr id="3" name="图片 2"/>
          <p:cNvPicPr>
            <a:picLocks noChangeAspect="1"/>
          </p:cNvPicPr>
          <p:nvPr/>
        </p:nvPicPr>
        <p:blipFill>
          <a:blip r:embed="rId2"/>
          <a:stretch>
            <a:fillRect/>
          </a:stretch>
        </p:blipFill>
        <p:spPr>
          <a:xfrm>
            <a:off x="360855" y="1111301"/>
            <a:ext cx="11485848" cy="1309587"/>
          </a:xfrm>
          <a:prstGeom prst="rect">
            <a:avLst/>
          </a:prstGeom>
        </p:spPr>
      </p:pic>
      <p:pic>
        <p:nvPicPr>
          <p:cNvPr id="4" name="语篇导航-DA.eps" descr="id:2147486413;FounderCES"/>
          <p:cNvPicPr/>
          <p:nvPr/>
        </p:nvPicPr>
        <p:blipFill>
          <a:blip r:embed="rId3"/>
          <a:stretch>
            <a:fillRect/>
          </a:stretch>
        </p:blipFill>
        <p:spPr>
          <a:xfrm>
            <a:off x="513928" y="2628563"/>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remember the year when I was seven years old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pretty hair clip from a girl in my dance class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found the shiny clip was not bought by them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they sat me down on the floor of our study and explained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I had done was wrong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 bad end I would come to if I became a thief—people would not trust me any more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9676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borrowed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discovered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stole	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pulled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1950" y="3084956"/>
            <a:ext cx="407484" cy="461665"/>
          </a:xfrm>
          <a:prstGeom prst="rect">
            <a:avLst/>
          </a:prstGeom>
        </p:spPr>
        <p:txBody>
          <a:bodyPr wrap="none">
            <a:spAutoFit/>
          </a:bodyPr>
          <a:lstStyle/>
          <a:p>
            <a:r>
              <a:rPr lang="en-US" altLang="zh-CN" sz="2400" dirty="0"/>
              <a:t>C</a:t>
            </a:r>
            <a:endParaRPr lang="zh-CN" altLang="en-US" dirty="0"/>
          </a:p>
        </p:txBody>
      </p:sp>
      <p:sp>
        <p:nvSpPr>
          <p:cNvPr id="6" name="内容占位符 1"/>
          <p:cNvSpPr txBox="1">
            <a:spLocks/>
          </p:cNvSpPr>
          <p:nvPr/>
        </p:nvSpPr>
        <p:spPr bwMode="auto">
          <a:xfrm>
            <a:off x="360854" y="35449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考查动词辨析。句意：我从舞蹈课上的一个女孩那里偷了一个漂亮的发夹。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borrow</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借；</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discover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发现；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steal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偷；</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pull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拉。根据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I became a thief”</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此处是指偷了一个发夹。故选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remember the year when I was seven years old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pretty hair clip from a girl in my dance class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found the shiny clip was not bought by them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they sat me down on the floor of our study and explained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I had done was wrong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 bad end I would come to if I became a thief—people would not trust me any more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9676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friends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classmates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teachers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parents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242" y="3084957"/>
            <a:ext cx="407484" cy="461665"/>
          </a:xfrm>
          <a:prstGeom prst="rect">
            <a:avLst/>
          </a:prstGeom>
        </p:spPr>
        <p:txBody>
          <a:bodyPr wrap="none">
            <a:spAutoFit/>
          </a:bodyPr>
          <a:lstStyle/>
          <a:p>
            <a:r>
              <a:rPr lang="en-US" altLang="zh-CN" sz="2400" dirty="0"/>
              <a:t>D</a:t>
            </a:r>
            <a:endParaRPr lang="zh-CN" altLang="en-US" dirty="0"/>
          </a:p>
        </p:txBody>
      </p:sp>
      <p:sp>
        <p:nvSpPr>
          <p:cNvPr id="6" name="内容占位符 2"/>
          <p:cNvSpPr txBox="1">
            <a:spLocks/>
          </p:cNvSpPr>
          <p:nvPr/>
        </p:nvSpPr>
        <p:spPr bwMode="auto">
          <a:xfrm>
            <a:off x="360854" y="35449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考查名词辨析。句意：我父母发现那个闪亮的发夹不是他们买的。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friend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朋友；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classmate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同学；</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teacher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老师；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parents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父母。根据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“...found the shiny clip was not bought by them.”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此处是指父母发现发夹不是他们买的。故选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40094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remember the year when I was seven years old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pretty hair clip from a girl in my dance class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found the shiny clip was not bought by them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they sat me down on the floor of our study and explained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I had done was wrong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 bad end I would come to if I became a thief—people would not trust me any more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9676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why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1950" y="3050122"/>
            <a:ext cx="407484" cy="461665"/>
          </a:xfrm>
          <a:prstGeom prst="rect">
            <a:avLst/>
          </a:prstGeom>
        </p:spPr>
        <p:txBody>
          <a:bodyPr wrap="none">
            <a:spAutoFit/>
          </a:bodyPr>
          <a:lstStyle/>
          <a:p>
            <a:r>
              <a:rPr lang="en-US" altLang="zh-CN" sz="2400" dirty="0"/>
              <a:t>A</a:t>
            </a:r>
            <a:endParaRPr lang="zh-CN" altLang="en-US" dirty="0"/>
          </a:p>
        </p:txBody>
      </p:sp>
      <p:sp>
        <p:nvSpPr>
          <p:cNvPr id="6" name="内容占位符 4"/>
          <p:cNvSpPr txBox="1">
            <a:spLocks/>
          </p:cNvSpPr>
          <p:nvPr/>
        </p:nvSpPr>
        <p:spPr bwMode="auto">
          <a:xfrm>
            <a:off x="360854" y="3589089"/>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考查连词辨析。句意：所以他们让我坐在书房的地板上</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解释为什么我的所作所为是错误的。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为什么；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哪里；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如何；</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什么时候。根据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“explained...what I had done was wrong. What a bad end I would come to if I became a thief—people would not trust me any more.”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此处是指解释为什么我的所作所为是错误的。故选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70766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than thirty years on, the lesson has reminded me a lot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I’ve never taken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was not mine away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Once, I left a store wearing a pair of sunglasses I’d tried on and then I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gave it back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that gave me the feeling of shame for months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42088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everything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nothing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something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anything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242" y="2501483"/>
            <a:ext cx="407484" cy="461665"/>
          </a:xfrm>
          <a:prstGeom prst="rect">
            <a:avLst/>
          </a:prstGeom>
        </p:spPr>
        <p:txBody>
          <a:bodyPr wrap="none">
            <a:spAutoFit/>
          </a:bodyPr>
          <a:lstStyle/>
          <a:p>
            <a:r>
              <a:rPr lang="en-US" altLang="zh-CN" sz="2400" dirty="0"/>
              <a:t>D</a:t>
            </a:r>
            <a:endParaRPr lang="zh-CN" altLang="en-US" dirty="0"/>
          </a:p>
        </p:txBody>
      </p:sp>
      <p:sp>
        <p:nvSpPr>
          <p:cNvPr id="6" name="内容占位符 5"/>
          <p:cNvSpPr txBox="1">
            <a:spLocks/>
          </p:cNvSpPr>
          <p:nvPr/>
        </p:nvSpPr>
        <p:spPr bwMode="auto">
          <a:xfrm>
            <a:off x="360854" y="299095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考查不定代词辨析。句意：我从来没有拿走过任何不属于我的东西。</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everything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所有事；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nothing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没有什么；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something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一些事；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anything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任何事。根据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“I’ve never taken... that was not mine away.”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此处是指不拿走任何不属于自己的东西</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否定句中用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anything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than thirty years on, the lesson has reminded me a lot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I’ve never taken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was not mine away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Once, I left a store wearing a pair of sunglasses I’d tried on and then I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gave it back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that gave me the feeling of shame for months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42088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quickly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simply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happily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easily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4533" y="2510191"/>
            <a:ext cx="407484" cy="461665"/>
          </a:xfrm>
          <a:prstGeom prst="rect">
            <a:avLst/>
          </a:prstGeom>
        </p:spPr>
        <p:txBody>
          <a:bodyPr wrap="none">
            <a:spAutoFit/>
          </a:bodyPr>
          <a:lstStyle/>
          <a:p>
            <a:r>
              <a:rPr lang="en-US" altLang="zh-CN" sz="2400" dirty="0"/>
              <a:t>A</a:t>
            </a:r>
            <a:endParaRPr lang="zh-CN" altLang="en-US" dirty="0"/>
          </a:p>
        </p:txBody>
      </p:sp>
      <p:sp>
        <p:nvSpPr>
          <p:cNvPr id="6" name="内容占位符 6"/>
          <p:cNvSpPr txBox="1">
            <a:spLocks/>
          </p:cNvSpPr>
          <p:nvPr/>
        </p:nvSpPr>
        <p:spPr bwMode="auto">
          <a:xfrm>
            <a:off x="360854" y="3013025"/>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考查副词辨析。句意：有一次</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我戴着一副我试戴的太阳镜离开了一家商店</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然后很快就把它还了回去。</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quickly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快速地；</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simply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简单地；</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happily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快乐地；</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easily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容易地。根据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left a store wearing a pair of sunglasses I’d tried on and then I...gave it back.”</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此处是指作者发现自己不小心拿走了太阳镜</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就快速把它还回去了。故</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57351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 my childhood memories are not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such moments when my parents told me good values are always in my mind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provided a standard of good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put myself in others’ shoes and to control my greed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贪欲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24207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22115" algn="l"/>
                <a:tab pos="6862445" algn="l"/>
                <a:tab pos="7377430" algn="l"/>
                <a:tab pos="961771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wonderful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clear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funny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different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0767" y="2492773"/>
            <a:ext cx="389850" cy="461665"/>
          </a:xfrm>
          <a:prstGeom prst="rect">
            <a:avLst/>
          </a:prstGeom>
        </p:spPr>
        <p:txBody>
          <a:bodyPr wrap="none">
            <a:spAutoFit/>
          </a:bodyPr>
          <a:lstStyle/>
          <a:p>
            <a:r>
              <a:rPr lang="en-US" altLang="zh-CN" sz="2400" dirty="0"/>
              <a:t>B</a:t>
            </a:r>
            <a:endParaRPr lang="zh-CN" altLang="en-US" dirty="0"/>
          </a:p>
        </p:txBody>
      </p:sp>
      <p:sp>
        <p:nvSpPr>
          <p:cNvPr id="6" name="内容占位符 7"/>
          <p:cNvSpPr txBox="1">
            <a:spLocks/>
          </p:cNvSpPr>
          <p:nvPr/>
        </p:nvSpPr>
        <p:spPr bwMode="auto">
          <a:xfrm>
            <a:off x="360854" y="2941017"/>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考查形容词辨析。句意：虽然我的童年记忆并不清晰</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但父母告诉我良好价值观的时刻总是在我的脑海中。</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wonderful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极好的；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clear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清晰的；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funny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有趣的；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different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不同的。根据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“such moments when my parents told me good values are always </a:t>
            </a:r>
            <a:r>
              <a:rPr lang="en-US" altLang="zh-CN" b="1" u="wavy" dirty="0"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in my mind</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此处是指虽然童年记忆不是很清晰</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但是父母告诉我良好价</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值观的时刻总是在我的脑海中。故选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2444564" y="5227264"/>
            <a:ext cx="3363421" cy="461665"/>
          </a:xfrm>
          <a:prstGeom prst="rect">
            <a:avLst/>
          </a:prstGeom>
        </p:spPr>
        <p:txBody>
          <a:bodyPr wrap="none">
            <a:spAutoFit/>
          </a:bodyPr>
          <a:lstStyle/>
          <a:p>
            <a:r>
              <a:rPr lang="en-US" altLang="zh-CN" sz="2400" dirty="0">
                <a:solidFill>
                  <a:srgbClr val="00AEEF"/>
                </a:solidFill>
              </a:rPr>
              <a:t>keep...in</a:t>
            </a:r>
            <a:r>
              <a:rPr lang="en-US" altLang="zh-CN" sz="2400" dirty="0">
                <a:solidFill>
                  <a:srgbClr val="00AEEF"/>
                </a:solidFill>
                <a:ea typeface="楷体" panose="02010609060101010101" pitchFamily="49" charset="-122"/>
              </a:rPr>
              <a:t> </a:t>
            </a:r>
            <a:r>
              <a:rPr lang="en-US" altLang="zh-CN" sz="2400" dirty="0">
                <a:solidFill>
                  <a:srgbClr val="00AEEF"/>
                </a:solidFill>
              </a:rPr>
              <a:t>mind</a:t>
            </a:r>
            <a:r>
              <a:rPr lang="en-US" altLang="zh-CN" sz="2400" dirty="0">
                <a:solidFill>
                  <a:srgbClr val="00AEEF"/>
                </a:solidFill>
                <a:ea typeface="楷体" panose="02010609060101010101" pitchFamily="49" charset="-122"/>
              </a:rPr>
              <a:t> </a:t>
            </a:r>
            <a:r>
              <a:rPr lang="zh-CN" altLang="zh-CN" sz="2400" dirty="0">
                <a:solidFill>
                  <a:srgbClr val="00AEEF"/>
                </a:solidFill>
                <a:ea typeface="楷体" panose="02010609060101010101" pitchFamily="49" charset="-122"/>
                <a:cs typeface="Times New Roman" panose="02020603050405020304" pitchFamily="18" charset="0"/>
              </a:rPr>
              <a:t>牢记</a:t>
            </a:r>
            <a:r>
              <a:rPr lang="en-US" altLang="zh-CN" sz="2400" dirty="0">
                <a:solidFill>
                  <a:srgbClr val="00AEEF"/>
                </a:solidFill>
                <a:latin typeface="宋体" panose="02010600030101010101" pitchFamily="2" charset="-122"/>
                <a:cs typeface="Times New Roman" panose="02020603050405020304" pitchFamily="18" charset="0"/>
              </a:rPr>
              <a:t>……</a:t>
            </a:r>
            <a:endParaRPr lang="zh-CN" altLang="en-US" dirty="0"/>
          </a:p>
        </p:txBody>
      </p:sp>
      <p:pic>
        <p:nvPicPr>
          <p:cNvPr id="9" name="图片 8"/>
          <p:cNvPicPr>
            <a:picLocks noChangeAspect="1"/>
          </p:cNvPicPr>
          <p:nvPr/>
        </p:nvPicPr>
        <p:blipFill>
          <a:blip r:embed="rId2">
            <a:clrChange>
              <a:clrFrom>
                <a:srgbClr val="FFFFFF"/>
              </a:clrFrom>
              <a:clrTo>
                <a:srgbClr val="FFFFFF">
                  <a:alpha val="0"/>
                </a:srgbClr>
              </a:clrTo>
            </a:clrChange>
          </a:blip>
          <a:stretch>
            <a:fillRect/>
          </a:stretch>
        </p:blipFill>
        <p:spPr>
          <a:xfrm>
            <a:off x="1893140" y="5159362"/>
            <a:ext cx="564674" cy="444681"/>
          </a:xfrm>
          <a:prstGeom prst="rect">
            <a:avLst/>
          </a:prstGeom>
        </p:spPr>
      </p:pic>
    </p:spTree>
    <p:extLst>
      <p:ext uri="{BB962C8B-B14F-4D97-AF65-F5344CB8AC3E}">
        <p14:creationId xmlns:p14="http://schemas.microsoft.com/office/powerpoint/2010/main" val="186248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 my childhood memories are not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such moments when my parents told me good values are always in my mind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provided a standard of good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put myself in others’ shoes and to control my greed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贪欲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24207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abilities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qualities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scores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services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349" y="2518899"/>
            <a:ext cx="389850" cy="461665"/>
          </a:xfrm>
          <a:prstGeom prst="rect">
            <a:avLst/>
          </a:prstGeom>
        </p:spPr>
        <p:txBody>
          <a:bodyPr wrap="none">
            <a:spAutoFit/>
          </a:bodyPr>
          <a:lstStyle/>
          <a:p>
            <a:r>
              <a:rPr lang="en-US" altLang="zh-CN" sz="2400" dirty="0"/>
              <a:t>B</a:t>
            </a:r>
            <a:endParaRPr lang="zh-CN" altLang="en-US" dirty="0"/>
          </a:p>
        </p:txBody>
      </p:sp>
      <p:sp>
        <p:nvSpPr>
          <p:cNvPr id="6" name="内容占位符 8"/>
          <p:cNvSpPr txBox="1">
            <a:spLocks/>
          </p:cNvSpPr>
          <p:nvPr/>
        </p:nvSpPr>
        <p:spPr bwMode="auto">
          <a:xfrm>
            <a:off x="334566" y="29688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考查名词辨析。句意：他们提供了一个良好品质的标准：设身处地为他人着想</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控制自己的贪婪。</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ability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能力；</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quality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质量；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score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得分；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service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服务。根据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provided a standard of good...”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此处是指良好品质的标准。故选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98776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462</TotalTime>
  <Words>908</Words>
  <Application>Microsoft Office PowerPoint</Application>
  <PresentationFormat>自定义</PresentationFormat>
  <Paragraphs>48</Paragraphs>
  <Slides>12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12</vt:i4>
      </vt:variant>
    </vt:vector>
  </HeadingPairs>
  <TitlesOfParts>
    <vt:vector size="20"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447</cp:revision>
  <dcterms:created xsi:type="dcterms:W3CDTF">2020-11-06T05:24:00Z</dcterms:created>
  <dcterms:modified xsi:type="dcterms:W3CDTF">2025-09-17T04:00:08Z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